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8" r:id="rId11"/>
    <p:sldId id="280" r:id="rId12"/>
    <p:sldId id="283" r:id="rId13"/>
    <p:sldId id="284" r:id="rId14"/>
    <p:sldId id="285" r:id="rId15"/>
    <p:sldId id="286" r:id="rId16"/>
    <p:sldId id="287" r:id="rId17"/>
    <p:sldId id="281" r:id="rId18"/>
    <p:sldId id="276" r:id="rId19"/>
    <p:sldId id="265" r:id="rId20"/>
    <p:sldId id="266" r:id="rId21"/>
    <p:sldId id="267" r:id="rId22"/>
    <p:sldId id="270" r:id="rId23"/>
    <p:sldId id="271" r:id="rId24"/>
    <p:sldId id="272" r:id="rId25"/>
    <p:sldId id="274" r:id="rId26"/>
    <p:sldId id="273" r:id="rId27"/>
    <p:sldId id="275" r:id="rId28"/>
    <p:sldId id="279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6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11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641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35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1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1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5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5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6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3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7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9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5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03993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06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598290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52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72992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719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82219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09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053942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754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92002"/>
              </p:ext>
            </p:extLst>
          </p:nvPr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9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AACC293-BE49-471A-9058-9256A4BD9158}"/>
              </a:ext>
            </a:extLst>
          </p:cNvPr>
          <p:cNvGraphicFramePr>
            <a:graphicFrameLocks noGrp="1"/>
          </p:cNvGraphicFramePr>
          <p:nvPr/>
        </p:nvGraphicFramePr>
        <p:xfrm>
          <a:off x="641915" y="-4711"/>
          <a:ext cx="7680450" cy="6691630"/>
        </p:xfrm>
        <a:graphic>
          <a:graphicData uri="http://schemas.openxmlformats.org/drawingml/2006/table">
            <a:tbl>
              <a:tblPr firstRow="1" firstCol="1" bandRow="1"/>
              <a:tblGrid>
                <a:gridCol w="768045">
                  <a:extLst>
                    <a:ext uri="{9D8B030D-6E8A-4147-A177-3AD203B41FA5}">
                      <a16:colId xmlns:a16="http://schemas.microsoft.com/office/drawing/2014/main" val="24753979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4104460362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22730523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15759801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766297490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133014161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397035313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1529950718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3988292006"/>
                    </a:ext>
                  </a:extLst>
                </a:gridCol>
                <a:gridCol w="768045">
                  <a:extLst>
                    <a:ext uri="{9D8B030D-6E8A-4147-A177-3AD203B41FA5}">
                      <a16:colId xmlns:a16="http://schemas.microsoft.com/office/drawing/2014/main" val="2839903578"/>
                    </a:ext>
                  </a:extLst>
                </a:gridCol>
              </a:tblGrid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10584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62191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2446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3367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001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5192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81689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32095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22878"/>
                  </a:ext>
                </a:extLst>
              </a:tr>
              <a:tr h="552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5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85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3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671D4A-35D3-473B-856A-8567E63BB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63"/>
          <a:stretch/>
        </p:blipFill>
        <p:spPr>
          <a:xfrm>
            <a:off x="5241379" y="0"/>
            <a:ext cx="702365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BE1961-01EA-4224-A335-7E83AFC9E473}"/>
              </a:ext>
            </a:extLst>
          </p:cNvPr>
          <p:cNvSpPr txBox="1"/>
          <p:nvPr/>
        </p:nvSpPr>
        <p:spPr>
          <a:xfrm>
            <a:off x="1420004" y="534367"/>
            <a:ext cx="3815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ВОДОЛЕЙ</a:t>
            </a:r>
          </a:p>
          <a:p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AA073-BC89-472A-8F31-5D69E13EE84A}"/>
              </a:ext>
            </a:extLst>
          </p:cNvPr>
          <p:cNvSpPr txBox="1"/>
          <p:nvPr/>
        </p:nvSpPr>
        <p:spPr>
          <a:xfrm>
            <a:off x="0" y="2961909"/>
            <a:ext cx="55742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СУПЕРСИЛА — ИЗОБРЕТАТЕЛЬНОСТЬ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D001C3-E9FC-47E6-98A3-E8C286771862}"/>
              </a:ext>
            </a:extLst>
          </p:cNvPr>
          <p:cNvSpPr txBox="1"/>
          <p:nvPr/>
        </p:nvSpPr>
        <p:spPr>
          <a:xfrm>
            <a:off x="267345" y="1391557"/>
            <a:ext cx="5037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21 января по 19 февраля)</a:t>
            </a:r>
          </a:p>
          <a:p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0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402A4-9260-4235-8154-EADA6590A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855612-EF84-4548-953E-66A077040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C2E172-434F-48E5-A26F-4D3389F1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7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5693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7F927C-CF6C-44D7-AA78-0722222C7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01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9FE05B-EB90-43FC-B0F7-125F6206BFD9}"/>
              </a:ext>
            </a:extLst>
          </p:cNvPr>
          <p:cNvSpPr/>
          <p:nvPr/>
        </p:nvSpPr>
        <p:spPr>
          <a:xfrm>
            <a:off x="1691625" y="267184"/>
            <a:ext cx="1728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РЫБЫ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1C84A04-E6C5-4B28-BADE-A8E6509D156F}"/>
              </a:ext>
            </a:extLst>
          </p:cNvPr>
          <p:cNvSpPr/>
          <p:nvPr/>
        </p:nvSpPr>
        <p:spPr>
          <a:xfrm>
            <a:off x="-105096" y="1120968"/>
            <a:ext cx="5545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(с 20 февраля по 20 марта)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3875B71-347E-434C-8E13-7FA7C3F1E67E}"/>
              </a:ext>
            </a:extLst>
          </p:cNvPr>
          <p:cNvSpPr/>
          <p:nvPr/>
        </p:nvSpPr>
        <p:spPr>
          <a:xfrm>
            <a:off x="675861" y="3307424"/>
            <a:ext cx="4279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СУПЕРСИЛА — ЧУТКОСТЬ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3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6126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2F33D4-77D7-4A88-B4F7-66266CC299BA}"/>
              </a:ext>
            </a:extLst>
          </p:cNvPr>
          <p:cNvSpPr/>
          <p:nvPr/>
        </p:nvSpPr>
        <p:spPr>
          <a:xfrm>
            <a:off x="1759137" y="292558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ОВЕН</a:t>
            </a: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300E64-013F-40B2-880B-2F7768D607BC}"/>
              </a:ext>
            </a:extLst>
          </p:cNvPr>
          <p:cNvSpPr/>
          <p:nvPr/>
        </p:nvSpPr>
        <p:spPr>
          <a:xfrm>
            <a:off x="257155" y="1000444"/>
            <a:ext cx="5084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21 марта по 20 апреля)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DA1DC8-F5C6-4C07-B89B-6C48E90C3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88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BFB2D2-3885-49FF-AEA9-8B2285135DCF}"/>
              </a:ext>
            </a:extLst>
          </p:cNvPr>
          <p:cNvSpPr/>
          <p:nvPr/>
        </p:nvSpPr>
        <p:spPr>
          <a:xfrm>
            <a:off x="286470" y="3141172"/>
            <a:ext cx="41742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СУПЕРСИЛА — </a:t>
            </a:r>
          </a:p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ЭНЕРГИЯ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5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F3A167-2F37-4E2C-8AE3-9A96289E5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43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6827F2-2C66-40F0-9B59-FB72D8E567DE}"/>
              </a:ext>
            </a:extLst>
          </p:cNvPr>
          <p:cNvSpPr/>
          <p:nvPr/>
        </p:nvSpPr>
        <p:spPr>
          <a:xfrm>
            <a:off x="1625851" y="374616"/>
            <a:ext cx="19159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ТЕЛЕЦ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8C1B5D-BD26-40A7-8274-1CCD522478D8}"/>
              </a:ext>
            </a:extLst>
          </p:cNvPr>
          <p:cNvSpPr/>
          <p:nvPr/>
        </p:nvSpPr>
        <p:spPr>
          <a:xfrm>
            <a:off x="367481" y="1082502"/>
            <a:ext cx="4678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21 апреля по 21 мая)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C37C77-1E34-47E7-BDD3-98D34897C48B}"/>
              </a:ext>
            </a:extLst>
          </p:cNvPr>
          <p:cNvSpPr/>
          <p:nvPr/>
        </p:nvSpPr>
        <p:spPr>
          <a:xfrm>
            <a:off x="367481" y="3429000"/>
            <a:ext cx="41742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СУПЕРСИЛА — </a:t>
            </a:r>
          </a:p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НАДЕЖНОСТЬ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73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AE0C9-5F41-4A16-9657-564B3FE32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89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8291C1-2B62-4A49-99A3-648BB658D2E9}"/>
              </a:ext>
            </a:extLst>
          </p:cNvPr>
          <p:cNvSpPr/>
          <p:nvPr/>
        </p:nvSpPr>
        <p:spPr>
          <a:xfrm>
            <a:off x="520978" y="797460"/>
            <a:ext cx="4310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22 мая по 21 июня)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365F32-A5C7-40D5-84C6-EFA70B515183}"/>
              </a:ext>
            </a:extLst>
          </p:cNvPr>
          <p:cNvSpPr/>
          <p:nvPr/>
        </p:nvSpPr>
        <p:spPr>
          <a:xfrm>
            <a:off x="1150406" y="143325"/>
            <a:ext cx="3179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БЛИЗНЕЦЫ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4D3178-61AD-4F49-8141-1A32DC790675}"/>
              </a:ext>
            </a:extLst>
          </p:cNvPr>
          <p:cNvSpPr/>
          <p:nvPr/>
        </p:nvSpPr>
        <p:spPr>
          <a:xfrm>
            <a:off x="657489" y="3535883"/>
            <a:ext cx="41742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СУПЕРСИЛА — </a:t>
            </a:r>
          </a:p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ОБЩЕНИЕ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3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34948-5059-479B-B142-38E9365B1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23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7A6D69-19D8-4F49-847E-0D6E485FAFE1}"/>
              </a:ext>
            </a:extLst>
          </p:cNvPr>
          <p:cNvSpPr/>
          <p:nvPr/>
        </p:nvSpPr>
        <p:spPr>
          <a:xfrm>
            <a:off x="817180" y="3721413"/>
            <a:ext cx="41742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СУПЕРСИЛА — </a:t>
            </a:r>
          </a:p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ДОБРОТА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ABFB1D-3B86-455B-B6F4-C22F4DEBA4B4}"/>
              </a:ext>
            </a:extLst>
          </p:cNvPr>
          <p:cNvSpPr/>
          <p:nvPr/>
        </p:nvSpPr>
        <p:spPr>
          <a:xfrm>
            <a:off x="214200" y="690842"/>
            <a:ext cx="5119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22 июня по 22 июля)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CB7508-275C-4F8F-B778-F8CFE743EDCE}"/>
              </a:ext>
            </a:extLst>
          </p:cNvPr>
          <p:cNvSpPr/>
          <p:nvPr/>
        </p:nvSpPr>
        <p:spPr>
          <a:xfrm>
            <a:off x="1977943" y="183563"/>
            <a:ext cx="1163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</a:t>
            </a: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9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3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0E70B-60A1-4A17-8A16-CB9A7945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77687"/>
            <a:ext cx="8876437" cy="6480313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Водолей                                      1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Рыбы                                           2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Овен                                             3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Телец                                            4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Близнецы                                    5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                                                6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438F51F-86AA-4DBE-89F9-B96D0E00E939}"/>
              </a:ext>
            </a:extLst>
          </p:cNvPr>
          <p:cNvCxnSpPr>
            <a:cxnSpLocks/>
          </p:cNvCxnSpPr>
          <p:nvPr/>
        </p:nvCxnSpPr>
        <p:spPr>
          <a:xfrm>
            <a:off x="3352800" y="715617"/>
            <a:ext cx="4717773" cy="53803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7383F01-BECD-4930-A6A2-EF4937F79A86}"/>
              </a:ext>
            </a:extLst>
          </p:cNvPr>
          <p:cNvCxnSpPr>
            <a:cxnSpLocks/>
          </p:cNvCxnSpPr>
          <p:nvPr/>
        </p:nvCxnSpPr>
        <p:spPr>
          <a:xfrm>
            <a:off x="2769703" y="1855303"/>
            <a:ext cx="5300870" cy="31871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F4DE788-C7AB-4B7F-9618-9A6CB83D5B0B}"/>
              </a:ext>
            </a:extLst>
          </p:cNvPr>
          <p:cNvCxnSpPr>
            <a:cxnSpLocks/>
          </p:cNvCxnSpPr>
          <p:nvPr/>
        </p:nvCxnSpPr>
        <p:spPr>
          <a:xfrm flipV="1">
            <a:off x="2531165" y="761999"/>
            <a:ext cx="5539408" cy="21866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BDAD6CE-CCB1-487D-B4CF-E438D5BBB29A}"/>
              </a:ext>
            </a:extLst>
          </p:cNvPr>
          <p:cNvCxnSpPr/>
          <p:nvPr/>
        </p:nvCxnSpPr>
        <p:spPr>
          <a:xfrm flipV="1">
            <a:off x="2769704" y="1855303"/>
            <a:ext cx="5300869" cy="21998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A7E6530-1147-4C77-B34D-7B2FAB8D04C4}"/>
              </a:ext>
            </a:extLst>
          </p:cNvPr>
          <p:cNvCxnSpPr/>
          <p:nvPr/>
        </p:nvCxnSpPr>
        <p:spPr>
          <a:xfrm flipV="1">
            <a:off x="3657600" y="2955234"/>
            <a:ext cx="4412973" cy="21336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D687F76-A0B4-4895-B8B4-1A8C661DD2A4}"/>
              </a:ext>
            </a:extLst>
          </p:cNvPr>
          <p:cNvCxnSpPr/>
          <p:nvPr/>
        </p:nvCxnSpPr>
        <p:spPr>
          <a:xfrm flipV="1">
            <a:off x="2252870" y="4055165"/>
            <a:ext cx="5950226" cy="219986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DEEBC84-5D60-4E80-9AED-D4A43C29044C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6470F-86BB-47AE-B613-E12FD0E26B5B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C4978-2511-40D0-AE11-46583286F31E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C9FA91-A77F-434D-89E9-4154BB68953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E36942-20FD-4049-ACBB-2980F00E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84489"/>
            <a:ext cx="1097375" cy="963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83A349-D444-4EA6-BDFF-2B62FC70C607}"/>
              </a:ext>
            </a:extLst>
          </p:cNvPr>
          <p:cNvSpPr txBox="1"/>
          <p:nvPr/>
        </p:nvSpPr>
        <p:spPr>
          <a:xfrm>
            <a:off x="11514665" y="1990940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8C046-AC75-42A9-A5CC-8EAF82F3D32C}"/>
              </a:ext>
            </a:extLst>
          </p:cNvPr>
          <p:cNvSpPr txBox="1"/>
          <p:nvPr/>
        </p:nvSpPr>
        <p:spPr>
          <a:xfrm>
            <a:off x="11244470" y="414828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A19CCB-5A0E-4C89-B0B2-EDF8B72C4D8F}"/>
              </a:ext>
            </a:extLst>
          </p:cNvPr>
          <p:cNvSpPr txBox="1"/>
          <p:nvPr/>
        </p:nvSpPr>
        <p:spPr>
          <a:xfrm>
            <a:off x="11701670" y="366846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2C049A-98DE-48E9-93A3-770C9A3F2198}"/>
              </a:ext>
            </a:extLst>
          </p:cNvPr>
          <p:cNvSpPr txBox="1"/>
          <p:nvPr/>
        </p:nvSpPr>
        <p:spPr>
          <a:xfrm>
            <a:off x="11277600" y="287127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3A975-78C9-4FEF-8439-FA2E2F17D43A}"/>
              </a:ext>
            </a:extLst>
          </p:cNvPr>
          <p:cNvSpPr txBox="1"/>
          <p:nvPr/>
        </p:nvSpPr>
        <p:spPr>
          <a:xfrm>
            <a:off x="11530568" y="618412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2DE0BB-7805-41A0-BDE7-DCE7F0A41285}"/>
              </a:ext>
            </a:extLst>
          </p:cNvPr>
          <p:cNvSpPr txBox="1"/>
          <p:nvPr/>
        </p:nvSpPr>
        <p:spPr>
          <a:xfrm>
            <a:off x="11237844" y="5246138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209183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B852FD-8EDF-4B18-9B9D-681525540ACC}"/>
              </a:ext>
            </a:extLst>
          </p:cNvPr>
          <p:cNvSpPr/>
          <p:nvPr/>
        </p:nvSpPr>
        <p:spPr>
          <a:xfrm>
            <a:off x="289418" y="808687"/>
            <a:ext cx="10143775" cy="486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Жёлтая звезда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«Я вложил(а) в работы все свои силы!»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Голубая звезда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«Я хорошо справлялся(ась), но некоторые задания требовали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меня 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усилий».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Белая звезда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«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 старался(ась) и теперь знаю, как помочь еще лучше!»</a:t>
            </a:r>
            <a:r>
              <a:rPr lang="ru-RU" sz="4000" dirty="0">
                <a:solidFill>
                  <a:srgbClr val="0F111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9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1E36A2-003D-4D0F-A131-064FC0181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3" b="97136" l="3250" r="95000">
                        <a14:foregroundMark x1="10750" y1="29952" x2="10750" y2="29952"/>
                        <a14:foregroundMark x1="6667" y1="20644" x2="6667" y2="20644"/>
                        <a14:foregroundMark x1="5417" y1="19332" x2="5417" y2="19332"/>
                        <a14:foregroundMark x1="3333" y1="19332" x2="3333" y2="19332"/>
                        <a14:foregroundMark x1="3750" y1="15752" x2="3750" y2="15752"/>
                        <a14:foregroundMark x1="27417" y1="37589" x2="27417" y2="37589"/>
                        <a14:foregroundMark x1="26500" y1="37351" x2="26500" y2="37351"/>
                        <a14:foregroundMark x1="27000" y1="37351" x2="29083" y2="26372"/>
                        <a14:foregroundMark x1="29083" y1="26372" x2="23583" y2="34368"/>
                        <a14:foregroundMark x1="25500" y1="8473" x2="25500" y2="8473"/>
                        <a14:foregroundMark x1="21000" y1="10979" x2="21000" y2="10979"/>
                        <a14:foregroundMark x1="19083" y1="9427" x2="19083" y2="9427"/>
                        <a14:foregroundMark x1="17917" y1="8115" x2="17917" y2="8115"/>
                        <a14:foregroundMark x1="19583" y1="9666" x2="19583" y2="9666"/>
                        <a14:foregroundMark x1="23583" y1="91766" x2="23417" y2="91766"/>
                        <a14:foregroundMark x1="22167" y1="94749" x2="22167" y2="94749"/>
                        <a14:foregroundMark x1="20000" y1="95346" x2="19833" y2="94033"/>
                        <a14:foregroundMark x1="19583" y1="95704" x2="19583" y2="95704"/>
                        <a14:foregroundMark x1="22667" y1="95346" x2="20500" y2="94988"/>
                        <a14:foregroundMark x1="23833" y1="86635" x2="23833" y2="86635"/>
                        <a14:foregroundMark x1="33167" y1="94988" x2="33167" y2="94988"/>
                        <a14:foregroundMark x1="34583" y1="97255" x2="34417" y2="94749"/>
                        <a14:foregroundMark x1="32917" y1="93079" x2="32917" y2="93079"/>
                        <a14:foregroundMark x1="32250" y1="91766" x2="32250" y2="91766"/>
                        <a14:foregroundMark x1="31250" y1="91169" x2="31250" y2="91169"/>
                        <a14:foregroundMark x1="30583" y1="90573" x2="30583" y2="90573"/>
                        <a14:foregroundMark x1="29583" y1="94033" x2="29833" y2="92840"/>
                        <a14:foregroundMark x1="29833" y1="90573" x2="29833" y2="90573"/>
                        <a14:foregroundMark x1="31750" y1="92482" x2="31250" y2="90573"/>
                        <a14:foregroundMark x1="3750" y1="38305" x2="3333" y2="37589"/>
                        <a14:foregroundMark x1="56167" y1="19332" x2="56167" y2="19332"/>
                        <a14:foregroundMark x1="67167" y1="77446" x2="67167" y2="77446"/>
                        <a14:foregroundMark x1="86250" y1="55251" x2="86250" y2="55251"/>
                        <a14:foregroundMark x1="95083" y1="13246" x2="95083" y2="13246"/>
                        <a14:foregroundMark x1="83417" y1="55251" x2="83417" y2="55251"/>
                        <a14:foregroundMark x1="88417" y1="53938" x2="85583" y2="47255"/>
                        <a14:foregroundMark x1="77917" y1="71957" x2="78583" y2="84129"/>
                        <a14:foregroundMark x1="65667" y1="75776" x2="66667" y2="85084"/>
                        <a14:foregroundMark x1="81917" y1="96659" x2="79583" y2="95346"/>
                        <a14:foregroundMark x1="67333" y1="97255" x2="67333" y2="97255"/>
                        <a14:foregroundMark x1="77667" y1="96897" x2="80083" y2="97255"/>
                        <a14:foregroundMark x1="74750" y1="41766" x2="74000" y2="53103"/>
                        <a14:foregroundMark x1="74000" y1="53103" x2="69417" y2="65871"/>
                        <a14:foregroundMark x1="69417" y1="65871" x2="74250" y2="41885"/>
                        <a14:foregroundMark x1="74250" y1="41885" x2="70083" y2="60382"/>
                        <a14:foregroundMark x1="70083" y1="60382" x2="72667" y2="48807"/>
                        <a14:foregroundMark x1="72667" y1="48807" x2="70167" y2="60143"/>
                        <a14:foregroundMark x1="70167" y1="60143" x2="73583" y2="55847"/>
                        <a14:foregroundMark x1="91500" y1="46897" x2="91500" y2="46897"/>
                        <a14:foregroundMark x1="63083" y1="96659" x2="64750" y2="96659"/>
                        <a14:foregroundMark x1="63083" y1="2983" x2="63083" y2="2983"/>
                        <a14:foregroundMark x1="26750" y1="69690" x2="23583" y2="75776"/>
                        <a14:foregroundMark x1="13583" y1="62291" x2="14333" y2="45346"/>
                        <a14:foregroundMark x1="24083" y1="90573" x2="21250" y2="93795"/>
                        <a14:foregroundMark x1="25500" y1="23508" x2="28083" y2="34010"/>
                        <a14:foregroundMark x1="28083" y1="34010" x2="26500" y2="31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870" y="2419934"/>
            <a:ext cx="5884137" cy="4385889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6250C6D-74BD-4B82-94BA-8997EFAA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10" y="606166"/>
            <a:ext cx="7891975" cy="1329069"/>
          </a:xfrm>
        </p:spPr>
        <p:txBody>
          <a:bodyPr>
            <a:noAutofit/>
          </a:bodyPr>
          <a:lstStyle/>
          <a:p>
            <a:r>
              <a:rPr lang="ru-RU" sz="4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TR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BCB611-DB23-4718-8C08-BF040F39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84489"/>
            <a:ext cx="1097375" cy="963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CA8D7B-A281-473C-A62A-D474601755A4}"/>
              </a:ext>
            </a:extLst>
          </p:cNvPr>
          <p:cNvSpPr txBox="1"/>
          <p:nvPr/>
        </p:nvSpPr>
        <p:spPr>
          <a:xfrm>
            <a:off x="11514665" y="1990940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4D541-648D-442B-8B75-6E8031659F88}"/>
              </a:ext>
            </a:extLst>
          </p:cNvPr>
          <p:cNvSpPr txBox="1"/>
          <p:nvPr/>
        </p:nvSpPr>
        <p:spPr>
          <a:xfrm>
            <a:off x="11244470" y="414828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BB303-2B7D-4463-B273-B1B9E7670DC4}"/>
              </a:ext>
            </a:extLst>
          </p:cNvPr>
          <p:cNvSpPr txBox="1"/>
          <p:nvPr/>
        </p:nvSpPr>
        <p:spPr>
          <a:xfrm>
            <a:off x="11701670" y="366846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9E76C6-A7B2-46DB-8093-1528F8146C87}"/>
              </a:ext>
            </a:extLst>
          </p:cNvPr>
          <p:cNvSpPr txBox="1"/>
          <p:nvPr/>
        </p:nvSpPr>
        <p:spPr>
          <a:xfrm>
            <a:off x="11277600" y="287127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A99FA-7228-45AB-A4AD-9BD37EF5B637}"/>
              </a:ext>
            </a:extLst>
          </p:cNvPr>
          <p:cNvSpPr txBox="1"/>
          <p:nvPr/>
        </p:nvSpPr>
        <p:spPr>
          <a:xfrm>
            <a:off x="11530568" y="618412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EB42C-8685-4AA7-B1B7-D55919370BB6}"/>
              </a:ext>
            </a:extLst>
          </p:cNvPr>
          <p:cNvSpPr txBox="1"/>
          <p:nvPr/>
        </p:nvSpPr>
        <p:spPr>
          <a:xfrm>
            <a:off x="11237844" y="5246138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3205552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FF33F3-4AA7-4EB0-84F3-6784D4113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45" t="7792"/>
          <a:stretch/>
        </p:blipFill>
        <p:spPr>
          <a:xfrm>
            <a:off x="1" y="0"/>
            <a:ext cx="108903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1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BE684-4239-4A1F-AE66-58924148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922" y="2401149"/>
            <a:ext cx="4197699" cy="166309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Путешествие по Зодиаку»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3EAA8C-65E3-44A7-B4E5-5CA574DC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" y="17192"/>
            <a:ext cx="6097474" cy="68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BE684-4239-4A1F-AE66-58924148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70" y="548232"/>
            <a:ext cx="9064487" cy="2233556"/>
          </a:xfrm>
        </p:spPr>
        <p:txBody>
          <a:bodyPr>
            <a:noAutofit/>
          </a:bodyPr>
          <a:lstStyle/>
          <a:p>
            <a:pPr lvl="0"/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познакомиться с созвездиями Зодиака, узнать, как они выглядят и как называются.</a:t>
            </a: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FEE90-FFAE-48C4-A9C3-A8FA266AA2CC}"/>
              </a:ext>
            </a:extLst>
          </p:cNvPr>
          <p:cNvSpPr txBox="1"/>
          <p:nvPr/>
        </p:nvSpPr>
        <p:spPr>
          <a:xfrm>
            <a:off x="395970" y="3139669"/>
            <a:ext cx="96277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Узнаем, что такое Зодиак.</a:t>
            </a: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Познакомимся с 6 его созвездиями.</a:t>
            </a: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Научимся их узнавать на звездной карте и отличать одно от другого.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189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BE684-4239-4A1F-AE66-58924148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83" y="1165570"/>
            <a:ext cx="5008138" cy="6894617"/>
          </a:xfrm>
        </p:spPr>
        <p:txBody>
          <a:bodyPr>
            <a:noAutofit/>
          </a:bodyPr>
          <a:lstStyle/>
          <a:p>
            <a:r>
              <a:rPr lang="ru-RU" sz="4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Зодиак</a:t>
            </a:r>
            <a: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главная дорога на небе, по которой движутся Солнце, Луна и планеты, а рядом с ней живут созвездия.</a:t>
            </a:r>
            <a:br>
              <a:rPr lang="ru-RU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1076FD-4161-40AE-98BD-52303D239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9079" y="-18309"/>
            <a:ext cx="7142922" cy="68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52FA45-4E85-4F9C-8958-6B091F32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7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216DB-18F4-4410-9C03-E46FA8C8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393" y="1000444"/>
            <a:ext cx="1097375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8A9D7-1903-4073-92C7-774BDFBD6B64}"/>
              </a:ext>
            </a:extLst>
          </p:cNvPr>
          <p:cNvSpPr txBox="1"/>
          <p:nvPr/>
        </p:nvSpPr>
        <p:spPr>
          <a:xfrm>
            <a:off x="11514665" y="1906895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75F6A-A6FD-4AF2-95EE-F23CB521C968}"/>
              </a:ext>
            </a:extLst>
          </p:cNvPr>
          <p:cNvSpPr txBox="1"/>
          <p:nvPr/>
        </p:nvSpPr>
        <p:spPr>
          <a:xfrm>
            <a:off x="11244470" y="406423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22F5-C8B6-4A4E-A890-E8CE0AE3159B}"/>
              </a:ext>
            </a:extLst>
          </p:cNvPr>
          <p:cNvSpPr txBox="1"/>
          <p:nvPr/>
        </p:nvSpPr>
        <p:spPr>
          <a:xfrm>
            <a:off x="11701670" y="358442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7654B-3387-4190-9C93-D6CBCCA86F2B}"/>
              </a:ext>
            </a:extLst>
          </p:cNvPr>
          <p:cNvSpPr txBox="1"/>
          <p:nvPr/>
        </p:nvSpPr>
        <p:spPr>
          <a:xfrm>
            <a:off x="11277600" y="278722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6B05A-2C0E-413A-9704-4A152744C36F}"/>
              </a:ext>
            </a:extLst>
          </p:cNvPr>
          <p:cNvSpPr txBox="1"/>
          <p:nvPr/>
        </p:nvSpPr>
        <p:spPr>
          <a:xfrm>
            <a:off x="11695044" y="4724719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6F766-898D-41E9-8E18-3C50A31CACCD}"/>
              </a:ext>
            </a:extLst>
          </p:cNvPr>
          <p:cNvSpPr txBox="1"/>
          <p:nvPr/>
        </p:nvSpPr>
        <p:spPr>
          <a:xfrm>
            <a:off x="11530568" y="534367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1861B-F5B7-480B-BF64-CF9AFC515295}"/>
              </a:ext>
            </a:extLst>
          </p:cNvPr>
          <p:cNvSpPr txBox="1"/>
          <p:nvPr/>
        </p:nvSpPr>
        <p:spPr>
          <a:xfrm>
            <a:off x="10981880" y="-10391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A122B-24B7-43C4-8E5E-DCA058C203AB}"/>
              </a:ext>
            </a:extLst>
          </p:cNvPr>
          <p:cNvSpPr txBox="1"/>
          <p:nvPr/>
        </p:nvSpPr>
        <p:spPr>
          <a:xfrm>
            <a:off x="11695044" y="5824034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71B51-701C-47EF-9089-A4E5870C8395}"/>
              </a:ext>
            </a:extLst>
          </p:cNvPr>
          <p:cNvSpPr txBox="1"/>
          <p:nvPr/>
        </p:nvSpPr>
        <p:spPr>
          <a:xfrm>
            <a:off x="11237844" y="5162093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12839-0E46-418B-8295-15BF304DAFC2}"/>
              </a:ext>
            </a:extLst>
          </p:cNvPr>
          <p:cNvSpPr txBox="1"/>
          <p:nvPr/>
        </p:nvSpPr>
        <p:spPr>
          <a:xfrm>
            <a:off x="11073368" y="6151531"/>
            <a:ext cx="914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dirty="0">
                <a:solidFill>
                  <a:srgbClr val="FFD700"/>
                </a:solidFill>
              </a:rPr>
              <a:t>★</a:t>
            </a:r>
          </a:p>
        </p:txBody>
      </p:sp>
      <p:pic>
        <p:nvPicPr>
          <p:cNvPr id="2" name="trim.EE661442-C0A2-4FE8-8B0C-B784A179628B.MOV">
            <a:hlinkClick r:id="" action="ppaction://media"/>
            <a:extLst>
              <a:ext uri="{FF2B5EF4-FFF2-40B4-BE49-F238E27FC236}">
                <a16:creationId xmlns:a16="http://schemas.microsoft.com/office/drawing/2014/main" id="{C8DF2F60-338C-9ECA-E772-A570F2F87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</TotalTime>
  <Words>1108</Words>
  <Application>Microsoft Office PowerPoint</Application>
  <PresentationFormat>Широкоэкранный</PresentationFormat>
  <Paragraphs>905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«Путешествие по Зодиаку»</vt:lpstr>
      <vt:lpstr>Цель: познакомиться с созвездиями Зодиака, узнать, как они выглядят и как называются.  </vt:lpstr>
      <vt:lpstr>Презентация PowerPoint</vt:lpstr>
      <vt:lpstr>Зодиак — это главная дорога на небе, по которой движутся Солнце, Луна и планеты, а рядом с ней живут созвездия.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Водолей                                      1  Рыбы                                           2  Овен                                             3  Телец                                            4  Близнецы                                    5  Рак                                                6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2025-10-07T12:35:45Z</dcterms:created>
  <dcterms:modified xsi:type="dcterms:W3CDTF">2025-10-20T22:24:44Z</dcterms:modified>
</cp:coreProperties>
</file>